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77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4" r:id="rId20"/>
    <p:sldId id="275" r:id="rId21"/>
    <p:sldId id="279" r:id="rId22"/>
    <p:sldId id="280" r:id="rId23"/>
    <p:sldId id="281" r:id="rId24"/>
    <p:sldId id="284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10" r:id="rId44"/>
    <p:sldId id="311" r:id="rId45"/>
    <p:sldId id="312" r:id="rId46"/>
    <p:sldId id="313" r:id="rId47"/>
    <p:sldId id="314" r:id="rId48"/>
    <p:sldId id="315" r:id="rId49"/>
    <p:sldId id="301" r:id="rId50"/>
    <p:sldId id="304" r:id="rId51"/>
    <p:sldId id="305" r:id="rId52"/>
    <p:sldId id="303" r:id="rId53"/>
    <p:sldId id="302" r:id="rId54"/>
    <p:sldId id="306" r:id="rId55"/>
    <p:sldId id="307" r:id="rId56"/>
    <p:sldId id="308" r:id="rId57"/>
    <p:sldId id="309" r:id="rId58"/>
    <p:sldId id="316" r:id="rId59"/>
    <p:sldId id="31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1757F-FC3D-446F-84D0-D36BFBC3835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88B1F-43BA-49F9-9A47-C850AAB21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48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AED8E5B-0D98-4FE1-9B26-D1041E3A89F9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5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3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0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42357F-39F6-401C-9FF8-3072724998F3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00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2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2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995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EB3A624-F501-46A9-B8CA-4949E24E27C8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899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75168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程式設計</a:t>
            </a:r>
            <a: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sz="4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DAY.1 </a:t>
            </a:r>
            <a:r>
              <a:rPr lang="zh-TW" altLang="en-US" sz="4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基本介紹</a:t>
            </a:r>
            <a:endParaRPr lang="zh-TW" altLang="en-US" sz="4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By </a:t>
            </a:r>
            <a:r>
              <a:rPr lang="en-US" altLang="zh-TW" dirty="0" err="1" smtClean="0"/>
              <a:t>Kantai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3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429408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開始新建一個專案吧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1221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8314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定義你的應用程式名稱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9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6966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制定版本上限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92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67666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制定一個開始的畫面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9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74414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定義畫面的名字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1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0" y="532015"/>
            <a:ext cx="7277669" cy="58279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863839" y="53201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APP</a:t>
            </a:r>
          </a:p>
          <a:p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整體資訊主要設定檔</a:t>
            </a:r>
            <a:endParaRPr lang="zh-TW" altLang="en-US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839" y="1936866"/>
            <a:ext cx="2402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Java </a:t>
            </a:r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原始程式</a:t>
            </a:r>
            <a:endParaRPr lang="zh-TW" altLang="en-US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63839" y="2910830"/>
            <a:ext cx="3438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資源檔</a:t>
            </a:r>
            <a:endParaRPr lang="en-US" altLang="zh-TW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UI</a:t>
            </a:r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介面、圖像或文字</a:t>
            </a:r>
            <a:endParaRPr lang="en-US" altLang="zh-TW" sz="2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86281" y="431568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專案自動化建構工具</a:t>
            </a:r>
            <a:endParaRPr lang="en-US" altLang="zh-TW" sz="2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438996" y="939338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251368">
            <a:off x="4415160" y="1747369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415159" y="3172590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450217" y="4473440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0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那麼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如何執行我的應用程式呢？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一、把你的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手機插到電腦。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	</a:t>
            </a:r>
            <a:r>
              <a:rPr lang="en-US" altLang="zh-TW" sz="4000" b="1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(!</a:t>
            </a:r>
            <a:r>
              <a:rPr lang="zh-TW" altLang="en-US" sz="4000" b="1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激推</a:t>
            </a:r>
            <a:r>
              <a:rPr lang="en-US" altLang="zh-TW" sz="4000" b="1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!)</a:t>
            </a:r>
            <a:endParaRPr lang="en-US" altLang="zh-TW" sz="3200" b="1" dirty="0" smtClean="0">
              <a:solidFill>
                <a:srgbClr val="C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二、去下載第三方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模擬器。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	</a:t>
            </a:r>
            <a:r>
              <a:rPr lang="en-US" altLang="zh-TW" sz="2400" b="1" dirty="0" smtClean="0">
                <a:solidFill>
                  <a:schemeClr val="accent6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solidFill>
                  <a:schemeClr val="accent6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不推</a:t>
            </a:r>
            <a:r>
              <a:rPr lang="en-US" altLang="zh-TW" sz="2400" b="1" dirty="0" smtClean="0">
                <a:solidFill>
                  <a:schemeClr val="accent6">
                    <a:lumMod val="5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en-US" altLang="zh-TW" sz="3200" b="1" dirty="0" smtClean="0">
              <a:solidFill>
                <a:schemeClr val="accent6">
                  <a:lumMod val="5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三、使用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Studio 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內建的模擬器。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en-US" altLang="zh-TW" sz="2800" dirty="0" smtClean="0">
                <a:solidFill>
                  <a:srgbClr val="7030A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dirty="0" smtClean="0">
                <a:solidFill>
                  <a:srgbClr val="7030A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次推</a:t>
            </a:r>
            <a:r>
              <a:rPr lang="en-US" altLang="zh-TW" sz="2800" dirty="0" smtClean="0">
                <a:solidFill>
                  <a:srgbClr val="7030A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en-US" altLang="zh-TW" sz="3200" dirty="0" smtClean="0">
              <a:solidFill>
                <a:srgbClr val="7030A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2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14194"/>
            <a:ext cx="8534400" cy="4207727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我還是比較推薦使用自己的手機，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不過你還是可以選擇內建的模擬器。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33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大  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Android </a:t>
            </a:r>
            <a:r>
              <a:rPr lang="zh-TW" altLang="en-US" dirty="0" smtClean="0"/>
              <a:t>基本簡介</a:t>
            </a:r>
            <a:endParaRPr lang="en-US" altLang="zh-TW" dirty="0" smtClean="0"/>
          </a:p>
          <a:p>
            <a:r>
              <a:rPr lang="en-US" altLang="zh-TW" dirty="0" smtClean="0"/>
              <a:t>Android </a:t>
            </a:r>
            <a:r>
              <a:rPr lang="zh-TW" altLang="en-US" dirty="0"/>
              <a:t>程式</a:t>
            </a:r>
            <a:r>
              <a:rPr lang="zh-TW" altLang="en-US" dirty="0" smtClean="0"/>
              <a:t>開發狀況</a:t>
            </a:r>
            <a:endParaRPr lang="en-US" altLang="zh-TW" dirty="0" smtClean="0"/>
          </a:p>
          <a:p>
            <a:r>
              <a:rPr lang="zh-TW" altLang="en-US" dirty="0" smtClean="0"/>
              <a:t>專有名詞介紹</a:t>
            </a:r>
            <a:endParaRPr lang="en-US" altLang="zh-TW" dirty="0" smtClean="0"/>
          </a:p>
          <a:p>
            <a:r>
              <a:rPr lang="en-US" altLang="zh-TW" dirty="0"/>
              <a:t>Android </a:t>
            </a:r>
            <a:r>
              <a:rPr lang="zh-TW" altLang="en-US" dirty="0"/>
              <a:t>開發工具</a:t>
            </a:r>
            <a:r>
              <a:rPr lang="zh-TW" altLang="en-US" dirty="0" smtClean="0"/>
              <a:t>介紹</a:t>
            </a:r>
            <a:endParaRPr lang="en-US" altLang="zh-TW" dirty="0" smtClean="0"/>
          </a:p>
          <a:p>
            <a:r>
              <a:rPr lang="en-US" altLang="zh-TW" dirty="0"/>
              <a:t>Android Studio </a:t>
            </a:r>
            <a:r>
              <a:rPr lang="zh-TW" altLang="en-US" dirty="0"/>
              <a:t>安裝</a:t>
            </a:r>
            <a:r>
              <a:rPr lang="zh-TW" altLang="en-US" dirty="0" smtClean="0"/>
              <a:t>步驟</a:t>
            </a:r>
            <a:endParaRPr lang="en-US" altLang="zh-TW" dirty="0" smtClean="0"/>
          </a:p>
          <a:p>
            <a:r>
              <a:rPr lang="zh-TW" altLang="en-US" dirty="0"/>
              <a:t>開發</a:t>
            </a:r>
            <a:r>
              <a:rPr lang="zh-TW" altLang="en-US" dirty="0" smtClean="0"/>
              <a:t>環境介紹</a:t>
            </a:r>
            <a:endParaRPr lang="en-US" altLang="zh-TW" dirty="0" smtClean="0"/>
          </a:p>
          <a:p>
            <a:r>
              <a:rPr lang="zh-TW" altLang="en-US" dirty="0" smtClean="0"/>
              <a:t>如何執行 </a:t>
            </a:r>
            <a:r>
              <a:rPr lang="en-US" altLang="zh-TW" dirty="0" smtClean="0"/>
              <a:t>Android </a:t>
            </a:r>
            <a:r>
              <a:rPr lang="zh-TW" altLang="en-US" dirty="0" smtClean="0"/>
              <a:t>應用程式</a:t>
            </a:r>
            <a:endParaRPr lang="en-US" altLang="zh-TW" dirty="0" smtClean="0"/>
          </a:p>
          <a:p>
            <a:r>
              <a:rPr lang="en-US" altLang="zh-TW" dirty="0" smtClean="0"/>
              <a:t>Android </a:t>
            </a:r>
            <a:r>
              <a:rPr lang="zh-TW" altLang="en-US" dirty="0" smtClean="0"/>
              <a:t>模擬器常見錯誤之處理方式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734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69" y="498764"/>
            <a:ext cx="3249496" cy="5856978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創造一個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模擬器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之 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常見錯誤處理方式</a:t>
            </a:r>
            <a:endParaRPr lang="zh-TW" altLang="en-US" sz="3200" b="1" u="sng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Sync Android SDKs</a:t>
            </a:r>
          </a:p>
          <a:p>
            <a:pPr marL="274320" lvl="1" indent="0">
              <a:buNone/>
            </a:pP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&gt;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檢查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SDK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的路徑是否正確？</a:t>
            </a:r>
            <a:endParaRPr lang="en-US" altLang="zh-TW" sz="24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74320" lvl="1" indent="0">
              <a:buNone/>
            </a:pP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Failed to find target android-X</a:t>
            </a:r>
          </a:p>
          <a:p>
            <a:pPr marL="274320" lvl="1" indent="0">
              <a:buNone/>
            </a:pP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&gt;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安裝應對的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SDK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版本。</a:t>
            </a:r>
            <a:endParaRPr lang="en-US" altLang="zh-TW" sz="24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74320" lvl="1" indent="0">
              <a:buNone/>
            </a:pPr>
            <a:endParaRPr lang="en-US" altLang="zh-TW" sz="2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無法執行 </a:t>
            </a:r>
            <a:r>
              <a:rPr lang="en-US" altLang="zh-TW" sz="2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x86 </a:t>
            </a:r>
            <a:r>
              <a:rPr lang="zh-TW" altLang="en-US" sz="2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模擬器</a:t>
            </a:r>
            <a:endParaRPr lang="en-US" altLang="zh-TW" sz="26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74320" lvl="1" indent="0">
              <a:buNone/>
            </a:pP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&gt;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不能使用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x86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，那就選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ARM 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吧！</a:t>
            </a:r>
            <a:endParaRPr lang="en-US" altLang="zh-TW" sz="24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40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我的第一支應用程式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63" y="540646"/>
            <a:ext cx="3491154" cy="5818590"/>
          </a:xfr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將</a:t>
            </a:r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元件拉進畫面。</a:t>
            </a:r>
            <a:endParaRPr lang="en-US" altLang="zh-TW" sz="2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執行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完成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6800" y="4264429"/>
            <a:ext cx="8167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雖然很簡單，但好像沒辦法做些甚麼大事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</a:p>
          <a:p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因為目前只有設計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UI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使用者介面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zh-TW" altLang="en-US" sz="32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而已，</a:t>
            </a:r>
            <a:endParaRPr lang="en-US" altLang="zh-TW" sz="32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那接下來我們來試試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寫些程式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吧！</a:t>
            </a:r>
            <a:endParaRPr lang="zh-TW" altLang="en-US" sz="32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3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生命週期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050" name="Picture 2" descr="「android 生命週期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26" y="382703"/>
            <a:ext cx="4683119" cy="61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android 生命週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1" y="2803903"/>
            <a:ext cx="6105892" cy="254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換種方式來說明生命週期好了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Picture 8" descr="相關圖片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14153"/>
            <a:ext cx="9952811" cy="443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48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首先我們要對元件命名。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40" b="16371"/>
          <a:stretch/>
        </p:blipFill>
        <p:spPr>
          <a:xfrm>
            <a:off x="1977044" y="1656745"/>
            <a:ext cx="8237912" cy="4708739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9357701">
            <a:off x="3145420" y="3943078"/>
            <a:ext cx="6261203" cy="3158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讓我們轉移到專案內的 </a:t>
            </a:r>
            <a:r>
              <a:rPr lang="en-US" altLang="zh-TW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MainActivity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吧。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我們要先抓取到按鈕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建立一個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物件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去存取抓出來的元件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= (Button)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我們簡化一下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賦予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一個點擊事件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簡介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（讀音：英：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[‘</a:t>
            </a:r>
            <a:r>
              <a:rPr lang="en-US" altLang="zh-TW" sz="2400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ændrɔɪd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]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，美：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[ˈ</a:t>
            </a:r>
            <a:r>
              <a:rPr lang="en-US" altLang="zh-TW" sz="2400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ænˌdrɔɪd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]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），中文俗稱安卓，是一個基於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Linux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核心的開放原始碼行動作業系統，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由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Google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成立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Open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Handset Alliance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OHA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，開放手機聯盟）持續領導與開發，主要設計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用於觸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控螢幕行動裝置如智慧型手機和平板電腦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分支平台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Wear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TV</a:t>
            </a:r>
          </a:p>
          <a:p>
            <a:pPr lvl="1">
              <a:lnSpc>
                <a:spcPct val="150000"/>
              </a:lnSpc>
            </a:pPr>
            <a:r>
              <a:rPr lang="en-US" altLang="zh-TW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Auto</a:t>
            </a:r>
            <a:endParaRPr lang="en-US" altLang="zh-TW" sz="24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6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監聽它被點擊了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})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6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被點了之後，這個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該做些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1066800" y="2014194"/>
            <a:ext cx="10058400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MainActivity.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我被點了！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b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隨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堂小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練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Toast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吐司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訊息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，又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稱為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Notifications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通知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是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一種通知用的訊息框，通常會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位於手機下方位置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，用於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通知使用者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相關要注意的訊息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4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63245"/>
              </p:ext>
            </p:extLst>
          </p:nvPr>
        </p:nvGraphicFramePr>
        <p:xfrm>
          <a:off x="1066800" y="4405275"/>
          <a:ext cx="10058400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64131">
                  <a:extLst>
                    <a:ext uri="{9D8B030D-6E8A-4147-A177-3AD203B41FA5}">
                      <a16:colId xmlns:a16="http://schemas.microsoft.com/office/drawing/2014/main" val="2732130578"/>
                    </a:ext>
                  </a:extLst>
                </a:gridCol>
                <a:gridCol w="6794269">
                  <a:extLst>
                    <a:ext uri="{9D8B030D-6E8A-4147-A177-3AD203B41FA5}">
                      <a16:colId xmlns:a16="http://schemas.microsoft.com/office/drawing/2014/main" val="1238757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說明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9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Toast.</a:t>
                      </a:r>
                      <a:r>
                        <a:rPr lang="en-US" altLang="zh-TW" sz="2400" dirty="0" err="1" smtClean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LENGTH_LONG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Toast.</a:t>
                      </a:r>
                      <a:r>
                        <a:rPr lang="en-US" altLang="zh-TW" sz="2400" dirty="0" err="1" smtClean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LENGTH_SHORT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67501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765496"/>
              </p:ext>
            </p:extLst>
          </p:nvPr>
        </p:nvGraphicFramePr>
        <p:xfrm>
          <a:off x="1066800" y="2949448"/>
          <a:ext cx="10058400" cy="1366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62940464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38931702"/>
                    </a:ext>
                  </a:extLst>
                </a:gridCol>
                <a:gridCol w="2349731">
                  <a:extLst>
                    <a:ext uri="{9D8B030D-6E8A-4147-A177-3AD203B41FA5}">
                      <a16:colId xmlns:a16="http://schemas.microsoft.com/office/drawing/2014/main" val="479228201"/>
                    </a:ext>
                  </a:extLst>
                </a:gridCol>
                <a:gridCol w="2069869">
                  <a:extLst>
                    <a:ext uri="{9D8B030D-6E8A-4147-A177-3AD203B41FA5}">
                      <a16:colId xmlns:a16="http://schemas.microsoft.com/office/drawing/2014/main" val="1172515484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956088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方法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Toast.makeText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Context </a:t>
                      </a: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context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CharSequence</a:t>
                      </a:r>
                      <a:r>
                        <a:rPr lang="en-US" altLang="zh-TW" b="1" baseline="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text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Int</a:t>
                      </a:r>
                      <a:r>
                        <a:rPr lang="en-US" altLang="zh-TW" b="1" baseline="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duration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方法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Show()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0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17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4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如果我想按著不放的話呢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？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button.setOnLongClickListener(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View.OnLongClickListener()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boolean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onLongClick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MainActivity.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我被按住了！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b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return false;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setOnClick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與 </a:t>
            </a:r>
            <a:r>
              <a:rPr lang="en-US" altLang="zh-TW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setOnLongClick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2053143"/>
            <a:ext cx="9607117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我被點了！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button.setOnLongClickListener(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View.OnLongClickListener()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boolean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onLongClick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我被按住了！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return false;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其實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還有很多種方法可以使用喔！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617881"/>
              </p:ext>
            </p:extLst>
          </p:nvPr>
        </p:nvGraphicFramePr>
        <p:xfrm>
          <a:off x="1066800" y="2103438"/>
          <a:ext cx="100584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7178">
                  <a:extLst>
                    <a:ext uri="{9D8B030D-6E8A-4147-A177-3AD203B41FA5}">
                      <a16:colId xmlns:a16="http://schemas.microsoft.com/office/drawing/2014/main" val="2328296749"/>
                    </a:ext>
                  </a:extLst>
                </a:gridCol>
                <a:gridCol w="7351222">
                  <a:extLst>
                    <a:ext uri="{9D8B030D-6E8A-4147-A177-3AD203B41FA5}">
                      <a16:colId xmlns:a16="http://schemas.microsoft.com/office/drawing/2014/main" val="1918111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方法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說明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setOnClickListener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1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setOnLongClickListener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0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setEnabled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1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setText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94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setWidth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96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setHeight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0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setError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36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你覺得這樣的流程ＯＫ嗎？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問題一、如果我今天一個頁面有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的話呢？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問題二、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如果我今天一個頁面有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的話呢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問題三、如果它們的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功能都大致相同，那該麼辦？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問題四、每次執行都為了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掛上監聽器，是不是代表說，每次執行應用程式，都要有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一大堆的記憶體浪費？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8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掛上 </a:t>
            </a:r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onClick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事件吧！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&lt;Button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android:id=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"@+id/button"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android:layout_width=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android:layout_height=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android:layout_alignParentBottom=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"true"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android:layout_centerHorizontal=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"true"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android:onClick=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"buttonClick"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android:text=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 </a:t>
            </a:r>
            <a:r>
              <a:rPr lang="en-US" altLang="zh-TW" sz="3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MainActivity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sz="3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buttonClick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buttonClick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Toast.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我被點了！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當然你也能在多顆按鈕中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掛上同一個 </a:t>
            </a:r>
            <a:r>
              <a:rPr lang="en-US" altLang="zh-TW" sz="4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onClick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251" y="1961150"/>
            <a:ext cx="6791498" cy="48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95" y="523702"/>
            <a:ext cx="6248299" cy="57695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27" y="523702"/>
            <a:ext cx="3038393" cy="57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然後透過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view.getId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2176254"/>
            <a:ext cx="10058400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buttonClick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switch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(view.getId())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button2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button3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1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如果我希望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被點了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然後修改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的內容呢？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014194"/>
            <a:ext cx="2574175" cy="429029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12" y="2014194"/>
            <a:ext cx="2574175" cy="42902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25" y="2014194"/>
            <a:ext cx="2574175" cy="429029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884121" y="3893332"/>
            <a:ext cx="681643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7626234" y="3893332"/>
            <a:ext cx="681643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1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就把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引入進來吧！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2053144"/>
            <a:ext cx="10058400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buttonClick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TextView textView = (TextView) findViewById(R.id.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switch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(view.getId())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textView.setText(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 1 !"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button2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textView.setText(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 2 !"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button3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textView.setText(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 3 !"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簡單的碼表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526216"/>
            <a:ext cx="3485067" cy="580844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23358"/>
          <a:stretch/>
        </p:blipFill>
        <p:spPr>
          <a:xfrm>
            <a:off x="651163" y="2155418"/>
            <a:ext cx="7317234" cy="40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3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399" y="642594"/>
            <a:ext cx="10316095" cy="1371600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將畫面上的 </a:t>
            </a:r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以全域的方式宣告近來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(TextView)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90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我們需要一個參數來儲存秒數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(TextView)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82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Handler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去指定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秒後執行某件事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Handler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Code ...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Handler()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.postDelayed(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56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指定它要做甚麼事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Runnable()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.setText(++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秒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315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還缺了一個步驟！就是不斷呼叫自己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.postDelayed(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.setText(++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秒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附註說明：下面這方法可以中斷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handler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// handler.removeCallbacks(runTimerStop);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98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如何將版面排好看呢？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910" y="1787236"/>
            <a:ext cx="5059209" cy="4539291"/>
          </a:xfrm>
          <a:prstGeom prst="rect">
            <a:avLst/>
          </a:prstGeom>
        </p:spPr>
      </p:pic>
      <p:pic>
        <p:nvPicPr>
          <p:cNvPr id="5122" name="Picture 2" descr="Dem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2531" r="54138" b="22588"/>
          <a:stretch/>
        </p:blipFill>
        <p:spPr bwMode="auto">
          <a:xfrm>
            <a:off x="8188036" y="507077"/>
            <a:ext cx="3474720" cy="58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程式開發狀況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在早期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應用程式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開發中，通常通過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en-US" altLang="zh-TW" sz="2400" b="1" u="sng" dirty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SDK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軟體開發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包）中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Java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作為</a:t>
            </a:r>
            <a:r>
              <a:rPr lang="zh-TW" altLang="en-US" sz="2400" b="1" u="sng" dirty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編程語言來開發應用程式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4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者亦可以通過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en-US" altLang="zh-TW" sz="2400" b="1" u="sng" dirty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NDK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（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Native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開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發包）中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語言或者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C++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語言</a:t>
            </a:r>
            <a:r>
              <a:rPr lang="zh-TW" altLang="en-US" sz="2400" b="1" u="sng" dirty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來作為編程語言開發應用程式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4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同時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Google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還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推出了適合初學者編程使用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Simple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語言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，該語言類似微軟公司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Visual Basic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語言。</a:t>
            </a:r>
            <a:endParaRPr lang="en-US" altLang="zh-TW" sz="24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此外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Google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還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推出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了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Google 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App </a:t>
            </a:r>
            <a:r>
              <a:rPr lang="en-US" altLang="zh-TW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Inventor</a:t>
            </a:r>
            <a:r>
              <a:rPr lang="zh-TW" altLang="en-US" sz="2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開發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工具，該開發工具可以快速地構建應用程式，方便新手開發者。</a:t>
            </a:r>
          </a:p>
        </p:txBody>
      </p:sp>
    </p:spTree>
    <p:extLst>
      <p:ext uri="{BB962C8B-B14F-4D97-AF65-F5344CB8AC3E}">
        <p14:creationId xmlns:p14="http://schemas.microsoft.com/office/powerpoint/2010/main" val="3094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674" y="457200"/>
            <a:ext cx="8262941" cy="5910349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07077" y="2726574"/>
            <a:ext cx="2867890" cy="1371600"/>
          </a:xfrm>
        </p:spPr>
        <p:txBody>
          <a:bodyPr>
            <a:noAutofit/>
          </a:bodyPr>
          <a:lstStyle/>
          <a:p>
            <a:pPr algn="ctr"/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GridLayout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5018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07077" y="2726574"/>
            <a:ext cx="2867890" cy="1371600"/>
          </a:xfrm>
        </p:spPr>
        <p:txBody>
          <a:bodyPr>
            <a:noAutofit/>
          </a:bodyPr>
          <a:lstStyle/>
          <a:p>
            <a:pPr algn="ctr"/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FrameLayout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89" y="448886"/>
            <a:ext cx="8315244" cy="59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2509" y="2755513"/>
            <a:ext cx="2867890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LinearLayout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(horizontal)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78" y="482318"/>
            <a:ext cx="8579065" cy="59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5761" y="2755513"/>
            <a:ext cx="2867890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LinearLayout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verical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903" y="510712"/>
            <a:ext cx="8420793" cy="585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5761" y="2755513"/>
            <a:ext cx="3080756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RelativeLayout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17" y="477826"/>
            <a:ext cx="8286303" cy="59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5761" y="2755513"/>
            <a:ext cx="2801388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TableLayout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TableRow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49" y="473827"/>
            <a:ext cx="8575444" cy="59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小練習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 descr="Dem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2531" r="54138" b="22588"/>
          <a:stretch/>
        </p:blipFill>
        <p:spPr bwMode="auto">
          <a:xfrm>
            <a:off x="6885709" y="515390"/>
            <a:ext cx="3474720" cy="58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4108" y="2103120"/>
            <a:ext cx="942109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請同學規劃一下，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你該如何排版，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才能達到右邊的效果呢？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37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排版參考解答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排版方式千百種，所以僅供參考。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https://github.com/Kantai235/MidTermExam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4" name="Picture 2" descr="http://s01.calm9.com/qrcode/2016-12/9RNJR8B5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17" y="3414823"/>
            <a:ext cx="2977663" cy="297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97" y="3414823"/>
            <a:ext cx="5785620" cy="29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實務作業：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Cookie Click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45" y="1831369"/>
            <a:ext cx="2708972" cy="451495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66" y="1831369"/>
            <a:ext cx="2708972" cy="45149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0" y="1828802"/>
            <a:ext cx="2710512" cy="45175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" y="1828802"/>
            <a:ext cx="2710512" cy="45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8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對於實務作業，你可以參考這篇教學：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github.com/Kantai235/Cookie-Click-Game-for-Android</a:t>
            </a: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簡報的部分，你可以從這邊下載：</a:t>
            </a:r>
            <a:endParaRPr lang="en-US" altLang="zh-TW" sz="2400" b="1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專有名詞介紹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Native Development </a:t>
            </a:r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Kit		Android NDK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原生開發套件</a:t>
            </a:r>
            <a:endParaRPr lang="en-US" altLang="zh-TW" sz="1800" b="1" dirty="0" smtClean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74320" lvl="1" indent="0">
              <a:buNone/>
            </a:pP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Software 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Development </a:t>
            </a:r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Kit</a:t>
            </a:r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</a:t>
            </a:r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	Android SDK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軟體開發套件</a:t>
            </a:r>
            <a:endParaRPr lang="en-US" altLang="zh-TW" sz="1800" b="1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74320" lvl="1" indent="0">
              <a:buNone/>
            </a:pPr>
            <a:endParaRPr lang="en-US" altLang="zh-TW" sz="18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Java Development </a:t>
            </a:r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Kit				JDK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Java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</a:t>
            </a:r>
            <a:r>
              <a:rPr lang="zh-TW" altLang="en-US" sz="1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發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套件</a:t>
            </a:r>
            <a:endParaRPr lang="en-US" altLang="zh-TW" sz="1800" b="1" dirty="0" smtClean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274320" lvl="1" indent="0">
              <a:buNone/>
            </a:pPr>
            <a:endParaRPr lang="en-US" altLang="zh-TW" sz="18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Java Runtime </a:t>
            </a:r>
            <a:r>
              <a:rPr lang="en-US" altLang="zh-TW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Environment			JRE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Java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運行環境</a:t>
            </a:r>
            <a:endParaRPr lang="en-US" altLang="zh-TW" sz="1800" b="1" dirty="0" smtClean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1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開發工具介紹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Eclipse IDE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for Android Developers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早期的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開發工具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</a:p>
          <a:p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Basic4Android 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用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Visual Basic 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語言來撰寫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)</a:t>
            </a:r>
          </a:p>
          <a:p>
            <a:r>
              <a:rPr lang="en-US" altLang="zh-TW" sz="2400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Qt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for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用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C/C++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語言來撰寫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)</a:t>
            </a:r>
          </a:p>
          <a:p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 App Inventor ( 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拼圖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sz="24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 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還有很多大大小小的工具，不過我們還是以「主流」當作教材：</a:t>
            </a:r>
            <a:endParaRPr lang="en-US" altLang="zh-TW" sz="24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r>
              <a:rPr lang="en-US" altLang="zh-TW" sz="36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Studio ( </a:t>
            </a:r>
            <a:r>
              <a:rPr lang="zh-TW" altLang="en-US" sz="36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現行主流，由 </a:t>
            </a:r>
            <a:r>
              <a:rPr lang="en-US" altLang="zh-TW" sz="36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Google </a:t>
            </a:r>
            <a:r>
              <a:rPr lang="zh-TW" altLang="en-US" sz="36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維護 </a:t>
            </a:r>
            <a:r>
              <a:rPr lang="en-US" altLang="zh-TW" sz="3600" b="1" u="sng" dirty="0" smtClean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3600" b="1" u="sng" dirty="0">
              <a:solidFill>
                <a:srgbClr val="C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39738" y="5536276"/>
            <a:ext cx="637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下載網址：</a:t>
            </a:r>
            <a: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://developer.android.com/studio/index.html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47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4" y="753346"/>
            <a:ext cx="11137452" cy="53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讓我們開始吧。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sz="4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之 </a:t>
            </a:r>
            <a:r>
              <a:rPr lang="zh-TW" altLang="en-US" sz="4800" b="1" u="sng" dirty="0" smtClean="0">
                <a:solidFill>
                  <a:srgbClr val="7030A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教你開發環境</a:t>
            </a:r>
            <a:endParaRPr lang="zh-TW" altLang="en-US" sz="4800" b="1" u="sng" dirty="0">
              <a:solidFill>
                <a:srgbClr val="7030A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肥皂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481</TotalTime>
  <Words>1017</Words>
  <Application>Microsoft Office PowerPoint</Application>
  <PresentationFormat>寬螢幕</PresentationFormat>
  <Paragraphs>170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細明體</vt:lpstr>
      <vt:lpstr>微軟正黑體</vt:lpstr>
      <vt:lpstr>微軟正黑體 Light</vt:lpstr>
      <vt:lpstr>新細明體</vt:lpstr>
      <vt:lpstr>Arial</vt:lpstr>
      <vt:lpstr>Calibri</vt:lpstr>
      <vt:lpstr>Consolas</vt:lpstr>
      <vt:lpstr>Garamond</vt:lpstr>
      <vt:lpstr>肥皂</vt:lpstr>
      <vt:lpstr>ANDROID 程式設計 DAY.1 基本介紹</vt:lpstr>
      <vt:lpstr>大  綱</vt:lpstr>
      <vt:lpstr>Android 簡介</vt:lpstr>
      <vt:lpstr>PowerPoint 簡報</vt:lpstr>
      <vt:lpstr>Android 程式開發狀況</vt:lpstr>
      <vt:lpstr>專有名詞介紹</vt:lpstr>
      <vt:lpstr>Android 開發工具介紹</vt:lpstr>
      <vt:lpstr>PowerPoint 簡報</vt:lpstr>
      <vt:lpstr>讓我們開始吧。 之 教你開發環境</vt:lpstr>
      <vt:lpstr>開始新建一個專案吧！</vt:lpstr>
      <vt:lpstr>定義你的應用程式名稱</vt:lpstr>
      <vt:lpstr>制定版本上限</vt:lpstr>
      <vt:lpstr>制定一個開始的畫面</vt:lpstr>
      <vt:lpstr>定義畫面的名字</vt:lpstr>
      <vt:lpstr>PowerPoint 簡報</vt:lpstr>
      <vt:lpstr>PowerPoint 簡報</vt:lpstr>
      <vt:lpstr>PowerPoint 簡報</vt:lpstr>
      <vt:lpstr>那麼 … 如何執行我的應用程式呢？</vt:lpstr>
      <vt:lpstr>我還是比較推薦使用自己的手機， 不過你還是可以選擇內建的模擬器。</vt:lpstr>
      <vt:lpstr>創造一個 Android 模擬器 之 常見錯誤處理方式</vt:lpstr>
      <vt:lpstr>我的第一支應用程式</vt:lpstr>
      <vt:lpstr>Android 生命週期</vt:lpstr>
      <vt:lpstr>換種方式來說明生命週期好了</vt:lpstr>
      <vt:lpstr>首先我們要對元件命名。</vt:lpstr>
      <vt:lpstr>讓我們轉移到專案內的 MainActivity 吧。</vt:lpstr>
      <vt:lpstr>我們要先抓取到按鈕</vt:lpstr>
      <vt:lpstr>建立一個 Button 物件 去存取抓出來的元件</vt:lpstr>
      <vt:lpstr>我們簡化一下</vt:lpstr>
      <vt:lpstr>賦予 Button 一個點擊事件</vt:lpstr>
      <vt:lpstr>監聽它被點擊了</vt:lpstr>
      <vt:lpstr>被點了之後，這個 Button 該做些 …</vt:lpstr>
      <vt:lpstr>隨堂小練習</vt:lpstr>
      <vt:lpstr>如果我想按著不放的話呢？</vt:lpstr>
      <vt:lpstr>setOnClick 與 setOnLongClick</vt:lpstr>
      <vt:lpstr>其實 Button 還有很多種方法可以使用喔！</vt:lpstr>
      <vt:lpstr>你覺得這樣的流程ＯＫ嗎？</vt:lpstr>
      <vt:lpstr>在 Layout 幫 Button 掛上 onClick 事件吧！</vt:lpstr>
      <vt:lpstr>然後在 MainActivity 新增 buttonClick 的方法</vt:lpstr>
      <vt:lpstr>當然你也能在多顆按鈕中 掛上同一個 onClick 事件</vt:lpstr>
      <vt:lpstr>然後透過 switch 判斷 view.getId()</vt:lpstr>
      <vt:lpstr>如果我希望 Button 被點了 然後修改 TextView 的內容呢？</vt:lpstr>
      <vt:lpstr>就把 TextView 引入進來吧！</vt:lpstr>
      <vt:lpstr>簡單的碼表App</vt:lpstr>
      <vt:lpstr>將畫面上的 TextView 以全域的方式宣告近來</vt:lpstr>
      <vt:lpstr>我們需要一個參數來儲存秒數</vt:lpstr>
      <vt:lpstr>透過 Handler 去指定 N 秒後執行某件事</vt:lpstr>
      <vt:lpstr>指定它要做甚麼事</vt:lpstr>
      <vt:lpstr>還缺了一個步驟！就是不斷呼叫自己</vt:lpstr>
      <vt:lpstr>如何將版面排好看呢？</vt:lpstr>
      <vt:lpstr>GridLayout</vt:lpstr>
      <vt:lpstr>FrameLayout</vt:lpstr>
      <vt:lpstr>LinearLayout (horizontal)</vt:lpstr>
      <vt:lpstr>LinearLayout (verical)</vt:lpstr>
      <vt:lpstr>RelativeLayout</vt:lpstr>
      <vt:lpstr>TableLayout 與 TableRow</vt:lpstr>
      <vt:lpstr>隨堂小練習</vt:lpstr>
      <vt:lpstr>排版參考解答</vt:lpstr>
      <vt:lpstr>實務作業：Cookie Click Game</vt:lpstr>
      <vt:lpstr>問答時間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程式設計 DAY.1 基本介紹</dc:title>
  <dc:creator>Tsutomu Araguma</dc:creator>
  <cp:lastModifiedBy>Tsutomu Araguma</cp:lastModifiedBy>
  <cp:revision>39</cp:revision>
  <dcterms:created xsi:type="dcterms:W3CDTF">2016-12-05T09:13:57Z</dcterms:created>
  <dcterms:modified xsi:type="dcterms:W3CDTF">2016-12-05T19:42:03Z</dcterms:modified>
</cp:coreProperties>
</file>